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56"/>
  </p:notesMasterIdLst>
  <p:sldIdLst>
    <p:sldId id="256" r:id="rId2"/>
    <p:sldId id="257" r:id="rId3"/>
    <p:sldId id="856" r:id="rId4"/>
    <p:sldId id="941" r:id="rId5"/>
    <p:sldId id="943" r:id="rId6"/>
    <p:sldId id="944" r:id="rId7"/>
    <p:sldId id="945" r:id="rId8"/>
    <p:sldId id="887" r:id="rId9"/>
    <p:sldId id="909" r:id="rId10"/>
    <p:sldId id="936" r:id="rId11"/>
    <p:sldId id="833" r:id="rId12"/>
    <p:sldId id="835" r:id="rId13"/>
    <p:sldId id="836" r:id="rId14"/>
    <p:sldId id="837" r:id="rId15"/>
    <p:sldId id="838" r:id="rId16"/>
    <p:sldId id="839" r:id="rId17"/>
    <p:sldId id="840" r:id="rId18"/>
    <p:sldId id="845" r:id="rId19"/>
    <p:sldId id="841" r:id="rId20"/>
    <p:sldId id="843" r:id="rId21"/>
    <p:sldId id="847" r:id="rId22"/>
    <p:sldId id="846" r:id="rId23"/>
    <p:sldId id="849" r:id="rId24"/>
    <p:sldId id="851" r:id="rId25"/>
    <p:sldId id="938" r:id="rId26"/>
    <p:sldId id="890" r:id="rId27"/>
    <p:sldId id="893" r:id="rId28"/>
    <p:sldId id="898" r:id="rId29"/>
    <p:sldId id="939" r:id="rId30"/>
    <p:sldId id="895" r:id="rId31"/>
    <p:sldId id="896" r:id="rId32"/>
    <p:sldId id="897" r:id="rId33"/>
    <p:sldId id="899" r:id="rId34"/>
    <p:sldId id="900" r:id="rId35"/>
    <p:sldId id="901" r:id="rId36"/>
    <p:sldId id="902" r:id="rId37"/>
    <p:sldId id="904" r:id="rId38"/>
    <p:sldId id="905" r:id="rId39"/>
    <p:sldId id="940" r:id="rId40"/>
    <p:sldId id="891" r:id="rId41"/>
    <p:sldId id="910" r:id="rId42"/>
    <p:sldId id="911" r:id="rId43"/>
    <p:sldId id="929" r:id="rId44"/>
    <p:sldId id="921" r:id="rId45"/>
    <p:sldId id="922" r:id="rId46"/>
    <p:sldId id="923" r:id="rId47"/>
    <p:sldId id="926" r:id="rId48"/>
    <p:sldId id="924" r:id="rId49"/>
    <p:sldId id="925" r:id="rId50"/>
    <p:sldId id="937" r:id="rId51"/>
    <p:sldId id="930" r:id="rId52"/>
    <p:sldId id="331" r:id="rId53"/>
    <p:sldId id="332" r:id="rId54"/>
    <p:sldId id="418" r:id="rId55"/>
  </p:sldIdLst>
  <p:sldSz cx="12192000" cy="6858000"/>
  <p:notesSz cx="6797675" cy="9926638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94" roundtripDataSignature="AMtx7mjQsprurraFm3Yw76enw9q9vkGcr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354"/>
    <p:restoredTop sz="94685"/>
  </p:normalViewPr>
  <p:slideViewPr>
    <p:cSldViewPr snapToGrid="0" snapToObjects="1">
      <p:cViewPr varScale="1">
        <p:scale>
          <a:sx n="77" d="100"/>
          <a:sy n="77" d="100"/>
        </p:scale>
        <p:origin x="107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9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" Type="http://schemas.openxmlformats.org/officeDocument/2006/relationships/slide" Target="slides/slide4.xml"/><Relationship Id="rId95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98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9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94" Type="http://customschemas.google.com/relationships/presentationmetadata" Target="metadata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33150" y="744475"/>
            <a:ext cx="4532000" cy="37224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79750" y="4715125"/>
            <a:ext cx="5438125" cy="4466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:notes"/>
          <p:cNvSpPr txBox="1">
            <a:spLocks noGrp="1"/>
          </p:cNvSpPr>
          <p:nvPr>
            <p:ph type="body" idx="1"/>
          </p:nvPr>
        </p:nvSpPr>
        <p:spPr>
          <a:xfrm>
            <a:off x="679750" y="4715125"/>
            <a:ext cx="5438125" cy="44669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2075" y="744538"/>
            <a:ext cx="6615113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2:notes"/>
          <p:cNvSpPr txBox="1">
            <a:spLocks noGrp="1"/>
          </p:cNvSpPr>
          <p:nvPr>
            <p:ph type="body" idx="1"/>
          </p:nvPr>
        </p:nvSpPr>
        <p:spPr>
          <a:xfrm>
            <a:off x="679750" y="4715125"/>
            <a:ext cx="5438125" cy="44669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2075" y="744538"/>
            <a:ext cx="6615113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a">
  <p:cSld name="Capa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8;p11"/>
          <p:cNvSpPr txBox="1">
            <a:spLocks noGrp="1"/>
          </p:cNvSpPr>
          <p:nvPr>
            <p:ph type="title"/>
          </p:nvPr>
        </p:nvSpPr>
        <p:spPr>
          <a:xfrm>
            <a:off x="8279025" y="4620850"/>
            <a:ext cx="3385753" cy="1442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  <a:defRPr sz="2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bertura">
  <p:cSld name="Abertura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3937240"/>
            <a:ext cx="12192000" cy="14230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5374994"/>
            <a:ext cx="12192000" cy="1483006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12"/>
          <p:cNvSpPr txBox="1">
            <a:spLocks noGrp="1"/>
          </p:cNvSpPr>
          <p:nvPr>
            <p:ph type="ctrTitle"/>
          </p:nvPr>
        </p:nvSpPr>
        <p:spPr>
          <a:xfrm>
            <a:off x="2910654" y="3993054"/>
            <a:ext cx="6359611" cy="1367246"/>
          </a:xfrm>
          <a:prstGeom prst="rect">
            <a:avLst/>
          </a:prstGeom>
          <a:noFill/>
          <a:ln>
            <a:noFill/>
          </a:ln>
          <a:effectLst>
            <a:outerShdw blurRad="50800" dist="38100" dir="8100000" algn="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  <a:defRPr sz="30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3" name="Google Shape;13;p12"/>
          <p:cNvSpPr txBox="1">
            <a:spLocks noGrp="1"/>
          </p:cNvSpPr>
          <p:nvPr>
            <p:ph type="body" idx="1"/>
          </p:nvPr>
        </p:nvSpPr>
        <p:spPr>
          <a:xfrm>
            <a:off x="3253946" y="5770493"/>
            <a:ext cx="5659395" cy="6714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D77A4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3D77A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2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3937240"/>
          </a:xfrm>
          <a:prstGeom prst="rect">
            <a:avLst/>
          </a:prstGeom>
          <a:noFill/>
          <a:ln>
            <a:noFill/>
          </a:ln>
        </p:spPr>
      </p:sp>
      <p:pic>
        <p:nvPicPr>
          <p:cNvPr id="15" name="Google Shape;15;p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223157" y="5810145"/>
            <a:ext cx="1489632" cy="664795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12"/>
          <p:cNvSpPr/>
          <p:nvPr/>
        </p:nvSpPr>
        <p:spPr>
          <a:xfrm>
            <a:off x="0" y="5404021"/>
            <a:ext cx="9926595" cy="45719"/>
          </a:xfrm>
          <a:prstGeom prst="rect">
            <a:avLst/>
          </a:prstGeom>
          <a:solidFill>
            <a:srgbClr val="095D9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7;p12"/>
          <p:cNvSpPr/>
          <p:nvPr/>
        </p:nvSpPr>
        <p:spPr>
          <a:xfrm rot="10800000" flipH="1">
            <a:off x="10033686" y="5404020"/>
            <a:ext cx="2158314" cy="45719"/>
          </a:xfrm>
          <a:prstGeom prst="rect">
            <a:avLst/>
          </a:prstGeom>
          <a:solidFill>
            <a:srgbClr val="02824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+ Subtítulo + Texto" userDrawn="1">
  <p:cSld name="Título + Subtítulo + Texto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3"/>
          <p:cNvSpPr txBox="1">
            <a:spLocks noGrp="1"/>
          </p:cNvSpPr>
          <p:nvPr>
            <p:ph type="body" idx="1"/>
          </p:nvPr>
        </p:nvSpPr>
        <p:spPr>
          <a:xfrm>
            <a:off x="1323705" y="1842992"/>
            <a:ext cx="8894718" cy="3766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20" name="Google Shape;20;p13"/>
          <p:cNvSpPr txBox="1">
            <a:spLocks noGrp="1"/>
          </p:cNvSpPr>
          <p:nvPr>
            <p:ph type="body" idx="2"/>
          </p:nvPr>
        </p:nvSpPr>
        <p:spPr>
          <a:xfrm>
            <a:off x="1323705" y="681154"/>
            <a:ext cx="8652318" cy="8323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A435A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0A435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pic>
        <p:nvPicPr>
          <p:cNvPr id="22" name="Google Shape;22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715242" y="6112562"/>
            <a:ext cx="1063755" cy="47473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23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183086"/>
            <a:ext cx="10302240" cy="674914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13"/>
          <p:cNvSpPr/>
          <p:nvPr/>
        </p:nvSpPr>
        <p:spPr>
          <a:xfrm>
            <a:off x="0" y="555"/>
            <a:ext cx="9926595" cy="45719"/>
          </a:xfrm>
          <a:prstGeom prst="rect">
            <a:avLst/>
          </a:prstGeom>
          <a:solidFill>
            <a:srgbClr val="095D9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25;p13"/>
          <p:cNvSpPr/>
          <p:nvPr/>
        </p:nvSpPr>
        <p:spPr>
          <a:xfrm rot="10800000" flipH="1">
            <a:off x="10033686" y="554"/>
            <a:ext cx="2158314" cy="45719"/>
          </a:xfrm>
          <a:prstGeom prst="rect">
            <a:avLst/>
          </a:prstGeom>
          <a:solidFill>
            <a:srgbClr val="02824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32A2DDF6-5C75-4B43-BA11-3BA5604825D1}"/>
              </a:ext>
            </a:extLst>
          </p:cNvPr>
          <p:cNvSpPr txBox="1"/>
          <p:nvPr userDrawn="1"/>
        </p:nvSpPr>
        <p:spPr>
          <a:xfrm>
            <a:off x="779570" y="6289710"/>
            <a:ext cx="87430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aseline="0" dirty="0">
                <a:solidFill>
                  <a:schemeClr val="bg1"/>
                </a:solidFill>
              </a:rPr>
              <a:t>Desenvolvimento de Sistemas – Front </a:t>
            </a:r>
            <a:r>
              <a:rPr lang="pt-BR" sz="2400" baseline="0" dirty="0" err="1">
                <a:solidFill>
                  <a:schemeClr val="bg1"/>
                </a:solidFill>
              </a:rPr>
              <a:t>end</a:t>
            </a:r>
            <a:r>
              <a:rPr lang="pt-BR" sz="2400" baseline="0" dirty="0">
                <a:solidFill>
                  <a:schemeClr val="bg1"/>
                </a:solidFill>
              </a:rPr>
              <a:t> - João </a:t>
            </a:r>
            <a:r>
              <a:rPr lang="pt-BR" sz="2400" baseline="0" dirty="0" err="1">
                <a:solidFill>
                  <a:schemeClr val="bg1"/>
                </a:solidFill>
              </a:rPr>
              <a:t>Choma</a:t>
            </a:r>
            <a:r>
              <a:rPr lang="pt-BR" sz="2400" baseline="0" dirty="0">
                <a:solidFill>
                  <a:schemeClr val="bg1"/>
                </a:solidFill>
              </a:rPr>
              <a:t> Neto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exto">
  <p:cSld name="1_Texto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28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53870" y="444141"/>
            <a:ext cx="9074766" cy="5364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715242" y="6112562"/>
            <a:ext cx="1063755" cy="47473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6183086"/>
            <a:ext cx="10302240" cy="674914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14"/>
          <p:cNvSpPr/>
          <p:nvPr/>
        </p:nvSpPr>
        <p:spPr>
          <a:xfrm>
            <a:off x="0" y="555"/>
            <a:ext cx="9926595" cy="45719"/>
          </a:xfrm>
          <a:prstGeom prst="rect">
            <a:avLst/>
          </a:prstGeom>
          <a:solidFill>
            <a:srgbClr val="095D9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32;p14"/>
          <p:cNvSpPr/>
          <p:nvPr/>
        </p:nvSpPr>
        <p:spPr>
          <a:xfrm rot="10800000" flipH="1">
            <a:off x="10033686" y="554"/>
            <a:ext cx="2158314" cy="45719"/>
          </a:xfrm>
          <a:prstGeom prst="rect">
            <a:avLst/>
          </a:prstGeom>
          <a:solidFill>
            <a:srgbClr val="02824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33;p14"/>
          <p:cNvSpPr txBox="1">
            <a:spLocks noGrp="1"/>
          </p:cNvSpPr>
          <p:nvPr>
            <p:ph type="title"/>
          </p:nvPr>
        </p:nvSpPr>
        <p:spPr>
          <a:xfrm>
            <a:off x="2896802" y="1358537"/>
            <a:ext cx="6681057" cy="30305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D77A4"/>
              </a:buClr>
              <a:buSzPts val="5000"/>
              <a:buFont typeface="Calibri"/>
              <a:buNone/>
              <a:defRPr sz="5000" b="1" i="0" u="none" strike="noStrike" cap="none">
                <a:solidFill>
                  <a:srgbClr val="3D77A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4" name="Google Shape;34;p14"/>
          <p:cNvSpPr txBox="1">
            <a:spLocks noGrp="1"/>
          </p:cNvSpPr>
          <p:nvPr>
            <p:ph type="body" idx="1"/>
          </p:nvPr>
        </p:nvSpPr>
        <p:spPr>
          <a:xfrm>
            <a:off x="3643698" y="4666816"/>
            <a:ext cx="5187264" cy="271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D77A4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3D77A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666CB90C-1F93-DD4B-86CB-D4440426BBA4}"/>
              </a:ext>
            </a:extLst>
          </p:cNvPr>
          <p:cNvSpPr txBox="1"/>
          <p:nvPr userDrawn="1"/>
        </p:nvSpPr>
        <p:spPr>
          <a:xfrm>
            <a:off x="834760" y="6287539"/>
            <a:ext cx="87430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aseline="0" dirty="0">
                <a:solidFill>
                  <a:schemeClr val="bg1"/>
                </a:solidFill>
              </a:rPr>
              <a:t>Desenvolvimento de Sistemas – Front </a:t>
            </a:r>
            <a:r>
              <a:rPr lang="pt-BR" sz="2400" baseline="0" dirty="0" err="1">
                <a:solidFill>
                  <a:schemeClr val="bg1"/>
                </a:solidFill>
              </a:rPr>
              <a:t>end</a:t>
            </a:r>
            <a:r>
              <a:rPr lang="pt-BR" sz="2400" baseline="0" dirty="0">
                <a:solidFill>
                  <a:schemeClr val="bg1"/>
                </a:solidFill>
              </a:rPr>
              <a:t> - João </a:t>
            </a:r>
            <a:r>
              <a:rPr lang="pt-BR" sz="2400" baseline="0" dirty="0" err="1">
                <a:solidFill>
                  <a:schemeClr val="bg1"/>
                </a:solidFill>
              </a:rPr>
              <a:t>Choma</a:t>
            </a:r>
            <a:r>
              <a:rPr lang="pt-BR" sz="2400" baseline="0" dirty="0">
                <a:solidFill>
                  <a:schemeClr val="bg1"/>
                </a:solidFill>
              </a:rPr>
              <a:t> Neto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hyperlink" Target="https://cursos.alura.com.br/course/html-css-praticando-html-css" TargetMode="Externa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oaoChoma/front-end/tree/main/REVISAO-L14-15-16" TargetMode="Externa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"/>
          <p:cNvSpPr txBox="1">
            <a:spLocks noGrp="1"/>
          </p:cNvSpPr>
          <p:nvPr>
            <p:ph type="title"/>
          </p:nvPr>
        </p:nvSpPr>
        <p:spPr>
          <a:xfrm>
            <a:off x="8279025" y="4620850"/>
            <a:ext cx="3834300" cy="144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</a:pPr>
            <a:r>
              <a:rPr lang="en-US" sz="3200">
                <a:latin typeface="Arial"/>
                <a:ea typeface="Arial"/>
                <a:cs typeface="Arial"/>
                <a:sym typeface="Arial"/>
              </a:rPr>
              <a:t>Técnico em  Desenvolvimento de Sistemas 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2E5DFD-1E87-E243-B513-0C9AC6364B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7210" y="4031153"/>
            <a:ext cx="7212865" cy="1739339"/>
          </a:xfrm>
        </p:spPr>
        <p:txBody>
          <a:bodyPr>
            <a:normAutofit/>
          </a:bodyPr>
          <a:lstStyle/>
          <a:p>
            <a:r>
              <a:rPr lang="pt-BR" sz="4000" dirty="0"/>
              <a:t>LIÇÃO 14 – FUNÇÕES E EVENTOS EM JAVASCRIPT</a:t>
            </a:r>
            <a:br>
              <a:rPr lang="pt-BR" sz="1800" b="0" i="0" cap="all" dirty="0">
                <a:solidFill>
                  <a:srgbClr val="000000"/>
                </a:solidFill>
                <a:effectLst/>
                <a:latin typeface="Oswald" pitchFamily="2" charset="77"/>
              </a:rPr>
            </a:br>
            <a:endParaRPr lang="pt-BR" sz="4000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0C6242C-AD40-854C-9FB0-8EE5115D12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F3003981-967B-3ABB-E90F-2E094B15B24D}"/>
              </a:ext>
            </a:extLst>
          </p:cNvPr>
          <p:cNvSpPr txBox="1"/>
          <p:nvPr/>
        </p:nvSpPr>
        <p:spPr>
          <a:xfrm>
            <a:off x="7035800" y="471170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pt-BR" dirty="0"/>
          </a:p>
        </p:txBody>
      </p:sp>
      <p:pic>
        <p:nvPicPr>
          <p:cNvPr id="9" name="Espaço Reservado para Imagem 8" descr="Homem segurando um microfone&#10;&#10;Descrição gerada automaticamente">
            <a:extLst>
              <a:ext uri="{FF2B5EF4-FFF2-40B4-BE49-F238E27FC236}">
                <a16:creationId xmlns:a16="http://schemas.microsoft.com/office/drawing/2014/main" id="{9AA1D8FE-FDB5-E68F-5616-6DD6ABE173C5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2"/>
          <a:srcRect t="28426" b="2842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6621365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4D92FC8C-DDDC-D884-8B3A-FCCDF6E5F8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sz="4000" dirty="0">
                <a:solidFill>
                  <a:srgbClr val="000000"/>
                </a:solidFill>
                <a:latin typeface="Calibri" panose="020F0502020204030204" pitchFamily="34" charset="0"/>
              </a:rPr>
              <a:t>V</a:t>
            </a:r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amos aprofundar um pouco mais nos estudos de </a:t>
            </a:r>
            <a:r>
              <a:rPr lang="pt-BR" sz="40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funções e eventos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B2CDEAA-6F10-A61E-9AAF-10A264F13774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FUNÇÕES E EVENTOS</a:t>
            </a:r>
          </a:p>
        </p:txBody>
      </p:sp>
    </p:spTree>
    <p:extLst>
      <p:ext uri="{BB962C8B-B14F-4D97-AF65-F5344CB8AC3E}">
        <p14:creationId xmlns:p14="http://schemas.microsoft.com/office/powerpoint/2010/main" val="8728636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4D92FC8C-DDDC-D884-8B3A-FCCDF6E5F8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pt-BR" sz="4000" dirty="0">
                <a:solidFill>
                  <a:srgbClr val="000000"/>
                </a:solidFill>
                <a:latin typeface="Calibri" panose="020F0502020204030204" pitchFamily="34" charset="0"/>
              </a:rPr>
              <a:t>As ações são associadas aos eventos que são organizados em módulos ou blocos</a:t>
            </a:r>
          </a:p>
          <a:p>
            <a:r>
              <a:rPr lang="pt-BR" sz="4000" dirty="0">
                <a:solidFill>
                  <a:srgbClr val="000000"/>
                </a:solidFill>
                <a:latin typeface="Calibri" panose="020F0502020204030204" pitchFamily="34" charset="0"/>
              </a:rPr>
              <a:t>Para isso temos o </a:t>
            </a:r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conceito de </a:t>
            </a:r>
            <a:r>
              <a:rPr lang="pt-BR" sz="40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modularização</a:t>
            </a:r>
            <a:endParaRPr lang="pt-BR" sz="4000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B2CDEAA-6F10-A61E-9AAF-10A264F13774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FUNÇÕES E EVENTOS</a:t>
            </a:r>
          </a:p>
        </p:txBody>
      </p:sp>
    </p:spTree>
    <p:extLst>
      <p:ext uri="{BB962C8B-B14F-4D97-AF65-F5344CB8AC3E}">
        <p14:creationId xmlns:p14="http://schemas.microsoft.com/office/powerpoint/2010/main" val="17756708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4D92FC8C-DDDC-D884-8B3A-FCCDF6E5F8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pt-BR" sz="40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 modularização permite a reutilização de trechos de programa que facilitam a leitura e futuras manutenções em seus sistemas</a:t>
            </a:r>
            <a:endParaRPr lang="pt-BR" sz="4000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B2CDEAA-6F10-A61E-9AAF-10A264F13774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MODULARIZAÇÃO</a:t>
            </a:r>
          </a:p>
        </p:txBody>
      </p:sp>
    </p:spTree>
    <p:extLst>
      <p:ext uri="{BB962C8B-B14F-4D97-AF65-F5344CB8AC3E}">
        <p14:creationId xmlns:p14="http://schemas.microsoft.com/office/powerpoint/2010/main" val="12434461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4D92FC8C-DDDC-D884-8B3A-FCCDF6E5F8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As funções recebem também o nome de métodos, </a:t>
            </a:r>
            <a:r>
              <a:rPr lang="pt-BR" sz="4000" b="0" i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procedures </a:t>
            </a:r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e </a:t>
            </a:r>
            <a:r>
              <a:rPr lang="pt-BR" sz="40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módulos</a:t>
            </a:r>
            <a:endParaRPr lang="pt-BR" sz="4000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B2CDEAA-6F10-A61E-9AAF-10A264F13774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NOMENCLATURA</a:t>
            </a:r>
          </a:p>
        </p:txBody>
      </p:sp>
    </p:spTree>
    <p:extLst>
      <p:ext uri="{BB962C8B-B14F-4D97-AF65-F5344CB8AC3E}">
        <p14:creationId xmlns:p14="http://schemas.microsoft.com/office/powerpoint/2010/main" val="17134503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4D92FC8C-DDDC-D884-8B3A-FCCDF6E5F8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pPr algn="l" rtl="0"/>
            <a:r>
              <a:rPr lang="pt-BR" sz="4000" dirty="0">
                <a:solidFill>
                  <a:srgbClr val="000000"/>
                </a:solidFill>
                <a:latin typeface="Calibri" panose="020F0502020204030204" pitchFamily="34" charset="0"/>
              </a:rPr>
              <a:t>D</a:t>
            </a:r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igamos que temos que</a:t>
            </a:r>
            <a:r>
              <a:rPr lang="pt-BR" sz="40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implementar um sistema para uma empresa que deve cadastrar os </a:t>
            </a:r>
            <a:r>
              <a:rPr lang="pt-BR" sz="4000" b="1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alibri" panose="020F0502020204030204" pitchFamily="34" charset="0"/>
              </a:rPr>
              <a:t>clientes, funcionários e fornecedores</a:t>
            </a:r>
            <a:endParaRPr lang="pt-BR" sz="4000" b="0" i="0" dirty="0">
              <a:solidFill>
                <a:srgbClr val="212121"/>
              </a:solidFill>
              <a:effectLst/>
              <a:latin typeface="Open Sans" panose="020B0606030504020204" pitchFamily="34" charset="0"/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B2CDEAA-6F10-A61E-9AAF-10A264F13774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MODULARIZAÇÃO E FUNÇÕES</a:t>
            </a:r>
          </a:p>
        </p:txBody>
      </p:sp>
    </p:spTree>
    <p:extLst>
      <p:ext uri="{BB962C8B-B14F-4D97-AF65-F5344CB8AC3E}">
        <p14:creationId xmlns:p14="http://schemas.microsoft.com/office/powerpoint/2010/main" val="14721330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4D92FC8C-DDDC-D884-8B3A-FCCDF6E5F8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pPr algn="l" rtl="0"/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Em todos os cadastros, deve ser validado o CPF da pessoa</a:t>
            </a:r>
          </a:p>
          <a:p>
            <a:pPr algn="l" rtl="0"/>
            <a:r>
              <a:rPr lang="pt-BR" sz="4000" dirty="0">
                <a:solidFill>
                  <a:srgbClr val="000000"/>
                </a:solidFill>
                <a:latin typeface="Calibri" panose="020F0502020204030204" pitchFamily="34" charset="0"/>
              </a:rPr>
              <a:t>P</a:t>
            </a:r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odemos criar uma função que receba como parâmetro um número de CPF e testá-la</a:t>
            </a:r>
            <a:endParaRPr lang="pt-BR" sz="4000" b="0" i="0" dirty="0">
              <a:solidFill>
                <a:srgbClr val="212121"/>
              </a:solidFill>
              <a:effectLst/>
              <a:latin typeface="Open Sans" panose="020B0606030504020204" pitchFamily="34" charset="0"/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B2CDEAA-6F10-A61E-9AAF-10A264F13774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MODULARIZAÇÃO E FUNÇÕES</a:t>
            </a:r>
          </a:p>
        </p:txBody>
      </p:sp>
    </p:spTree>
    <p:extLst>
      <p:ext uri="{BB962C8B-B14F-4D97-AF65-F5344CB8AC3E}">
        <p14:creationId xmlns:p14="http://schemas.microsoft.com/office/powerpoint/2010/main" val="3149692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4D92FC8C-DDDC-D884-8B3A-FCCDF6E5F8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pPr algn="l" rtl="0"/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Uma vez concluído o desenvolvimento deste módulo, ela poderá ser </a:t>
            </a:r>
            <a:r>
              <a:rPr lang="pt-BR" sz="40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reutilizada</a:t>
            </a:r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nesses cadastros e principalmente em outros sistemas</a:t>
            </a:r>
            <a:endParaRPr lang="pt-BR" sz="4000" b="0" i="0" dirty="0">
              <a:solidFill>
                <a:srgbClr val="212121"/>
              </a:solidFill>
              <a:effectLst/>
              <a:latin typeface="Open Sans" panose="020B0606030504020204" pitchFamily="34" charset="0"/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B2CDEAA-6F10-A61E-9AAF-10A264F13774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MODULARIZAÇÃO E FUNÇÕES</a:t>
            </a:r>
          </a:p>
        </p:txBody>
      </p:sp>
    </p:spTree>
    <p:extLst>
      <p:ext uri="{BB962C8B-B14F-4D97-AF65-F5344CB8AC3E}">
        <p14:creationId xmlns:p14="http://schemas.microsoft.com/office/powerpoint/2010/main" val="15976383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0936D17B-F640-195E-71BC-C23F26CC5E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1. </a:t>
            </a:r>
            <a:r>
              <a:rPr lang="pt-BR" sz="4000" dirty="0" err="1"/>
              <a:t>function</a:t>
            </a:r>
            <a:r>
              <a:rPr lang="pt-BR" sz="4000" dirty="0"/>
              <a:t> </a:t>
            </a:r>
            <a:r>
              <a:rPr lang="pt-BR" sz="4000" dirty="0" err="1"/>
              <a:t>nomeDaFuncao</a:t>
            </a:r>
            <a:r>
              <a:rPr lang="pt-BR" sz="4000" dirty="0"/>
              <a:t>(){</a:t>
            </a:r>
          </a:p>
          <a:p>
            <a:r>
              <a:rPr lang="pt-BR" sz="4000" dirty="0"/>
              <a:t>2. 		código</a:t>
            </a:r>
          </a:p>
          <a:p>
            <a:r>
              <a:rPr lang="pt-BR" sz="4000" dirty="0"/>
              <a:t>3. }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4D46061-FFAE-D290-7AE6-11093297FEA1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FUNÇÃO</a:t>
            </a:r>
          </a:p>
        </p:txBody>
      </p:sp>
    </p:spTree>
    <p:extLst>
      <p:ext uri="{BB962C8B-B14F-4D97-AF65-F5344CB8AC3E}">
        <p14:creationId xmlns:p14="http://schemas.microsoft.com/office/powerpoint/2010/main" val="36703565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C0ECE538-98F4-5A03-C40C-E386E57805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pt-BR" sz="4000" b="0" i="0" dirty="0">
                <a:solidFill>
                  <a:srgbClr val="374151"/>
                </a:solidFill>
                <a:effectLst/>
                <a:latin typeface="Söhne"/>
              </a:rPr>
              <a:t>Um parâmetro de uma função é um valor que pode ser passado para a função quando ela é invocada</a:t>
            </a:r>
            <a:endParaRPr lang="pt-BR" sz="4000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1EFE5F1-A43B-5757-62E4-BA8A650BDB2F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O QUE É PARÂMETRO</a:t>
            </a:r>
          </a:p>
        </p:txBody>
      </p:sp>
    </p:spTree>
    <p:extLst>
      <p:ext uri="{BB962C8B-B14F-4D97-AF65-F5344CB8AC3E}">
        <p14:creationId xmlns:p14="http://schemas.microsoft.com/office/powerpoint/2010/main" val="12264216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"/>
          <p:cNvSpPr txBox="1">
            <a:spLocks noGrp="1"/>
          </p:cNvSpPr>
          <p:nvPr>
            <p:ph type="ctrTitle"/>
          </p:nvPr>
        </p:nvSpPr>
        <p:spPr>
          <a:xfrm>
            <a:off x="2910654" y="3993054"/>
            <a:ext cx="6359611" cy="1367246"/>
          </a:xfrm>
          <a:prstGeom prst="rect">
            <a:avLst/>
          </a:prstGeom>
          <a:noFill/>
          <a:ln>
            <a:noFill/>
          </a:ln>
          <a:effectLst>
            <a:outerShdw blurRad="50800" dist="38100" dir="8100000" algn="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</a:pPr>
            <a:r>
              <a:rPr lang="pt-BR" sz="3600" dirty="0"/>
              <a:t>Programação Front-</a:t>
            </a:r>
            <a:r>
              <a:rPr lang="pt-BR" sz="3600" dirty="0" err="1"/>
              <a:t>end</a:t>
            </a:r>
            <a:br>
              <a:rPr lang="pt-BR" sz="3600" dirty="0"/>
            </a:br>
            <a:r>
              <a:rPr lang="pt-BR" sz="3600" dirty="0"/>
              <a:t>Em instantes iniciaremos nossa aula</a:t>
            </a:r>
            <a:endParaRPr sz="3600" dirty="0"/>
          </a:p>
        </p:txBody>
      </p:sp>
      <p:sp>
        <p:nvSpPr>
          <p:cNvPr id="78" name="Google Shape;78;p2"/>
          <p:cNvSpPr txBox="1">
            <a:spLocks noGrp="1"/>
          </p:cNvSpPr>
          <p:nvPr>
            <p:ph type="body" idx="1"/>
          </p:nvPr>
        </p:nvSpPr>
        <p:spPr>
          <a:xfrm>
            <a:off x="3253946" y="5770493"/>
            <a:ext cx="5659395" cy="6714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25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D77A4"/>
              </a:buClr>
              <a:buSzPts val="1600"/>
              <a:buNone/>
            </a:pPr>
            <a:r>
              <a:rPr lang="pt-BR" sz="4000" dirty="0"/>
              <a:t>Professor João </a:t>
            </a:r>
            <a:r>
              <a:rPr lang="pt-BR" sz="4000" dirty="0" err="1"/>
              <a:t>Choma</a:t>
            </a:r>
            <a:r>
              <a:rPr lang="pt-BR" sz="4000" dirty="0"/>
              <a:t> Neto</a:t>
            </a:r>
            <a:endParaRPr sz="4000" dirty="0"/>
          </a:p>
        </p:txBody>
      </p:sp>
      <p:pic>
        <p:nvPicPr>
          <p:cNvPr id="3" name="Imagem 2" descr="Homem de terno e gravata&#10;&#10;Descrição gerada automaticamente">
            <a:extLst>
              <a:ext uri="{FF2B5EF4-FFF2-40B4-BE49-F238E27FC236}">
                <a16:creationId xmlns:a16="http://schemas.microsoft.com/office/drawing/2014/main" id="{CA9FC365-DABE-F442-B876-A068B0570B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084" y="3429000"/>
            <a:ext cx="2514600" cy="2514600"/>
          </a:xfrm>
          <a:prstGeom prst="rect">
            <a:avLst/>
          </a:prstGeom>
        </p:spPr>
      </p:pic>
      <p:pic>
        <p:nvPicPr>
          <p:cNvPr id="2" name="Imagem 1" descr="Uma imagem contendo pessoa, no interior, vestindo, boneca&#10;&#10;Descrição gerada automaticamente">
            <a:extLst>
              <a:ext uri="{FF2B5EF4-FFF2-40B4-BE49-F238E27FC236}">
                <a16:creationId xmlns:a16="http://schemas.microsoft.com/office/drawing/2014/main" id="{2E0F470C-799A-0DF3-EFFD-2BD3895D9F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085" y="3450050"/>
            <a:ext cx="2514600" cy="25146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C0ECE538-98F4-5A03-C40C-E386E57805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pt-BR" sz="4000" dirty="0" err="1"/>
              <a:t>function</a:t>
            </a:r>
            <a:r>
              <a:rPr lang="pt-BR" sz="4000" dirty="0"/>
              <a:t> </a:t>
            </a:r>
            <a:r>
              <a:rPr lang="pt-BR" sz="4000" dirty="0" err="1"/>
              <a:t>nomeDaFuncao</a:t>
            </a:r>
            <a:r>
              <a:rPr lang="pt-BR" sz="4000" dirty="0"/>
              <a:t>(parametro1, parametro2, parametro3) {</a:t>
            </a:r>
          </a:p>
          <a:p>
            <a:r>
              <a:rPr lang="pt-BR" sz="4000" dirty="0"/>
              <a:t>  // Corpo da função que usa os parâmetros</a:t>
            </a:r>
          </a:p>
          <a:p>
            <a:r>
              <a:rPr lang="pt-BR" sz="4000" dirty="0"/>
              <a:t>}</a:t>
            </a:r>
          </a:p>
          <a:p>
            <a:endParaRPr lang="pt-BR" sz="4000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1EFE5F1-A43B-5757-62E4-BA8A650BDB2F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O QUE É PARÂMETRO</a:t>
            </a:r>
          </a:p>
        </p:txBody>
      </p:sp>
    </p:spTree>
    <p:extLst>
      <p:ext uri="{BB962C8B-B14F-4D97-AF65-F5344CB8AC3E}">
        <p14:creationId xmlns:p14="http://schemas.microsoft.com/office/powerpoint/2010/main" val="11238001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C0ECE538-98F4-5A03-C40C-E386E57805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Estas funções se tornam mais úteis se retornam um valor específico</a:t>
            </a:r>
          </a:p>
          <a:p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Para fazer um programa retornar um valor específico, utilizamos o comando </a:t>
            </a:r>
            <a:r>
              <a:rPr lang="pt-BR" sz="4000" b="1" i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“</a:t>
            </a:r>
            <a:r>
              <a:rPr lang="pt-BR" sz="4000" b="1" i="1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return</a:t>
            </a:r>
            <a:r>
              <a:rPr lang="pt-BR" sz="4000" b="1" i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”</a:t>
            </a:r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, seguido do conteúdo que desejamos retornar</a:t>
            </a:r>
            <a:endParaRPr lang="pt-BR" sz="4000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1EFE5F1-A43B-5757-62E4-BA8A650BDB2F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O QUE É RETURN</a:t>
            </a:r>
          </a:p>
        </p:txBody>
      </p:sp>
    </p:spTree>
    <p:extLst>
      <p:ext uri="{BB962C8B-B14F-4D97-AF65-F5344CB8AC3E}">
        <p14:creationId xmlns:p14="http://schemas.microsoft.com/office/powerpoint/2010/main" val="5380857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C0ECE538-98F4-5A03-C40C-E386E57805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pt-BR" sz="4000" dirty="0" err="1"/>
              <a:t>function</a:t>
            </a:r>
            <a:r>
              <a:rPr lang="pt-BR" sz="4000" dirty="0"/>
              <a:t> somar(a, </a:t>
            </a:r>
            <a:r>
              <a:rPr lang="pt-BR" sz="4000" dirty="0" err="1"/>
              <a:t>b</a:t>
            </a:r>
            <a:r>
              <a:rPr lang="pt-BR" sz="4000" dirty="0"/>
              <a:t>) {</a:t>
            </a:r>
          </a:p>
          <a:p>
            <a:r>
              <a:rPr lang="pt-BR" sz="4000" dirty="0"/>
              <a:t>  </a:t>
            </a:r>
            <a:r>
              <a:rPr lang="pt-BR" sz="4000" dirty="0" err="1">
                <a:highlight>
                  <a:srgbClr val="FFFF00"/>
                </a:highlight>
              </a:rPr>
              <a:t>return</a:t>
            </a:r>
            <a:r>
              <a:rPr lang="pt-BR" sz="4000" dirty="0">
                <a:highlight>
                  <a:srgbClr val="FFFF00"/>
                </a:highlight>
              </a:rPr>
              <a:t> a + </a:t>
            </a:r>
            <a:r>
              <a:rPr lang="pt-BR" sz="4000" dirty="0" err="1">
                <a:highlight>
                  <a:srgbClr val="FFFF00"/>
                </a:highlight>
              </a:rPr>
              <a:t>b</a:t>
            </a:r>
            <a:r>
              <a:rPr lang="pt-BR" sz="4000" dirty="0">
                <a:highlight>
                  <a:srgbClr val="FFFF00"/>
                </a:highlight>
              </a:rPr>
              <a:t>;</a:t>
            </a:r>
          </a:p>
          <a:p>
            <a:r>
              <a:rPr lang="pt-BR" sz="4000" dirty="0"/>
              <a:t>}</a:t>
            </a:r>
          </a:p>
          <a:p>
            <a:r>
              <a:rPr lang="pt-BR" sz="4000" dirty="0" err="1"/>
              <a:t>let</a:t>
            </a:r>
            <a:r>
              <a:rPr lang="pt-BR" sz="4000" dirty="0"/>
              <a:t> resultado = somar(3, 5);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1EFE5F1-A43B-5757-62E4-BA8A650BDB2F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RETURN</a:t>
            </a:r>
          </a:p>
        </p:txBody>
      </p:sp>
    </p:spTree>
    <p:extLst>
      <p:ext uri="{BB962C8B-B14F-4D97-AF65-F5344CB8AC3E}">
        <p14:creationId xmlns:p14="http://schemas.microsoft.com/office/powerpoint/2010/main" val="16792957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C0ECE538-98F4-5A03-C40C-E386E57805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Nas funções anônimas, é definida a programação de um evento sem atribuir um nome para a função</a:t>
            </a:r>
          </a:p>
          <a:p>
            <a:r>
              <a:rPr lang="pt-BR" sz="4000" dirty="0">
                <a:solidFill>
                  <a:srgbClr val="000000"/>
                </a:solidFill>
                <a:latin typeface="Calibri" panose="020F0502020204030204" pitchFamily="34" charset="0"/>
              </a:rPr>
              <a:t>U</a:t>
            </a:r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tilizamos o comando </a:t>
            </a:r>
            <a:r>
              <a:rPr lang="pt-BR" sz="4000" b="1" i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"</a:t>
            </a:r>
            <a:r>
              <a:rPr lang="pt-BR" sz="4000" b="1" i="1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function</a:t>
            </a:r>
            <a:r>
              <a:rPr lang="pt-BR" sz="4000" b="1" i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()"</a:t>
            </a:r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e inserimos a lógica da programação que necessitamos resolver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1EFE5F1-A43B-5757-62E4-BA8A650BDB2F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FUNÇÃO ANÔNIMA</a:t>
            </a:r>
          </a:p>
        </p:txBody>
      </p:sp>
    </p:spTree>
    <p:extLst>
      <p:ext uri="{BB962C8B-B14F-4D97-AF65-F5344CB8AC3E}">
        <p14:creationId xmlns:p14="http://schemas.microsoft.com/office/powerpoint/2010/main" val="4759821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C0ECE538-98F4-5A03-C40C-E386E57805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pPr algn="l" rtl="0"/>
            <a:r>
              <a:rPr lang="pt-BR" sz="36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1. var dobro = </a:t>
            </a:r>
            <a:r>
              <a:rPr lang="pt-BR" sz="36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function</a:t>
            </a:r>
            <a:r>
              <a:rPr lang="pt-BR" sz="36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(a) {</a:t>
            </a:r>
            <a:endParaRPr lang="pt-BR" sz="3600" b="0" i="0" dirty="0">
              <a:solidFill>
                <a:srgbClr val="21212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 rtl="0"/>
            <a:r>
              <a:rPr lang="pt-BR" sz="360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3. 	</a:t>
            </a:r>
            <a:r>
              <a:rPr lang="pt-BR" sz="360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return</a:t>
            </a:r>
            <a:r>
              <a:rPr lang="pt-BR" sz="360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a * 2;</a:t>
            </a:r>
            <a:endParaRPr lang="pt-BR" sz="3600" i="0" dirty="0">
              <a:solidFill>
                <a:srgbClr val="21212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 rtl="0"/>
            <a:r>
              <a:rPr lang="pt-BR" sz="360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4. }</a:t>
            </a:r>
            <a:endParaRPr lang="pt-BR" sz="3600" i="0" dirty="0">
              <a:solidFill>
                <a:srgbClr val="21212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 rtl="0"/>
            <a:r>
              <a:rPr lang="pt-BR" sz="360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5. var num = </a:t>
            </a:r>
            <a:r>
              <a:rPr lang="pt-BR" sz="360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Number</a:t>
            </a:r>
            <a:r>
              <a:rPr lang="pt-BR" sz="360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(prompt("Número: "));</a:t>
            </a:r>
            <a:endParaRPr lang="pt-BR" sz="3600" i="0" dirty="0">
              <a:solidFill>
                <a:srgbClr val="21212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 rtl="0"/>
            <a:r>
              <a:rPr lang="pt-BR" sz="360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6. </a:t>
            </a:r>
            <a:r>
              <a:rPr lang="pt-BR" sz="360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alert</a:t>
            </a:r>
            <a:r>
              <a:rPr lang="pt-BR" sz="360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("O dobro é: " + dobro(num));</a:t>
            </a:r>
            <a:endParaRPr lang="pt-BR" sz="3200" i="0" dirty="0">
              <a:solidFill>
                <a:srgbClr val="21212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1EFE5F1-A43B-5757-62E4-BA8A650BDB2F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FUNÇÃO ANÔNIMA</a:t>
            </a:r>
          </a:p>
        </p:txBody>
      </p:sp>
    </p:spTree>
    <p:extLst>
      <p:ext uri="{BB962C8B-B14F-4D97-AF65-F5344CB8AC3E}">
        <p14:creationId xmlns:p14="http://schemas.microsoft.com/office/powerpoint/2010/main" val="1018589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C67562-A740-5751-12B9-A657464FF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PRÁTICA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E963ECD-64B8-9AB4-CABD-E978272192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667779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2E5DFD-1E87-E243-B513-0C9AC6364B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7210" y="4031154"/>
            <a:ext cx="7212865" cy="1367246"/>
          </a:xfrm>
        </p:spPr>
        <p:txBody>
          <a:bodyPr>
            <a:normAutofit/>
          </a:bodyPr>
          <a:lstStyle/>
          <a:p>
            <a:r>
              <a:rPr lang="pt-BR" sz="4000" dirty="0"/>
              <a:t>LIÇÃO 15: MODELO CLIENTE – SERVIDOR E PADRÃO MVC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0C6242C-AD40-854C-9FB0-8EE5115D12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F3003981-967B-3ABB-E90F-2E094B15B24D}"/>
              </a:ext>
            </a:extLst>
          </p:cNvPr>
          <p:cNvSpPr txBox="1"/>
          <p:nvPr/>
        </p:nvSpPr>
        <p:spPr>
          <a:xfrm>
            <a:off x="7035800" y="471170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pt-BR" dirty="0"/>
          </a:p>
        </p:txBody>
      </p:sp>
      <p:pic>
        <p:nvPicPr>
          <p:cNvPr id="9" name="Espaço Reservado para Imagem 8" descr="Homem segurando um microfone&#10;&#10;Descrição gerada automaticamente">
            <a:extLst>
              <a:ext uri="{FF2B5EF4-FFF2-40B4-BE49-F238E27FC236}">
                <a16:creationId xmlns:a16="http://schemas.microsoft.com/office/drawing/2014/main" id="{9AA1D8FE-FDB5-E68F-5616-6DD6ABE173C5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2"/>
          <a:srcRect t="28426" b="2842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0886525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A89EE5D6-8F5D-E3D2-786D-8D2A6067E2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pt-BR" sz="36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O </a:t>
            </a:r>
            <a:r>
              <a:rPr lang="pt-BR" sz="36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cliente </a:t>
            </a:r>
            <a:r>
              <a:rPr lang="pt-BR" sz="36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é quem</a:t>
            </a:r>
            <a:r>
              <a:rPr lang="pt-BR" sz="36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solicita um determinado serviço</a:t>
            </a:r>
            <a:r>
              <a:rPr lang="pt-BR" sz="36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por meio do envio de requisições ao servidor</a:t>
            </a:r>
          </a:p>
          <a:p>
            <a:r>
              <a:rPr lang="pt-BR" sz="36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O servidor</a:t>
            </a:r>
            <a:r>
              <a:rPr lang="pt-BR" sz="360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36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é quem </a:t>
            </a:r>
            <a:r>
              <a:rPr lang="pt-BR" sz="36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oferece os serviços </a:t>
            </a:r>
            <a:r>
              <a:rPr lang="pt-BR" sz="36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aos seus clientes, ou seja, é onde são</a:t>
            </a:r>
            <a:r>
              <a:rPr lang="pt-BR" sz="36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processadas as tarefas</a:t>
            </a:r>
            <a:r>
              <a:rPr lang="pt-BR" sz="36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solicitadas, e, na sequência, devolve uma </a:t>
            </a:r>
            <a:r>
              <a:rPr lang="pt-BR" sz="36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resposta ao cliente</a:t>
            </a:r>
            <a:endParaRPr lang="pt-BR" sz="3600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C2D84D5-A6AE-1558-D88F-E6B226A54C79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MODELO CLIENTE-SERVIDOR</a:t>
            </a:r>
          </a:p>
        </p:txBody>
      </p:sp>
    </p:spTree>
    <p:extLst>
      <p:ext uri="{BB962C8B-B14F-4D97-AF65-F5344CB8AC3E}">
        <p14:creationId xmlns:p14="http://schemas.microsoft.com/office/powerpoint/2010/main" val="4542584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C2D84D5-A6AE-1558-D88F-E6B226A54C79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MODELO CLIENTE-SERVIDOR</a:t>
            </a:r>
          </a:p>
        </p:txBody>
      </p:sp>
      <p:sp>
        <p:nvSpPr>
          <p:cNvPr id="4" name="AutoShape 2" descr="Material Didático - IMD">
            <a:extLst>
              <a:ext uri="{FF2B5EF4-FFF2-40B4-BE49-F238E27FC236}">
                <a16:creationId xmlns:a16="http://schemas.microsoft.com/office/drawing/2014/main" id="{80EAFD3D-97C9-D80A-A538-1520FA92AF84}"/>
              </a:ext>
            </a:extLst>
          </p:cNvPr>
          <p:cNvSpPr>
            <a:spLocks noGrp="1" noChangeAspect="1" noChangeArrowheads="1"/>
          </p:cNvSpPr>
          <p:nvPr>
            <p:ph type="body" idx="1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99308AE4-A54F-6FFD-2377-1693462EAC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952" y="1513490"/>
            <a:ext cx="9380223" cy="4546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1788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C67562-A740-5751-12B9-A657464FF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PRÁTICA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E963ECD-64B8-9AB4-CABD-E978272192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118699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2E5DFD-1E87-E243-B513-0C9AC6364B7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O que nós vimos na aula passada?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0C6242C-AD40-854C-9FB0-8EE5115D12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9DCCE84-A659-744B-863B-8BFFD1ED4FFB}"/>
              </a:ext>
            </a:extLst>
          </p:cNvPr>
          <p:cNvSpPr txBox="1"/>
          <p:nvPr/>
        </p:nvSpPr>
        <p:spPr>
          <a:xfrm>
            <a:off x="1876003" y="1614677"/>
            <a:ext cx="84289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 QUE NÓS VIMOS NA AULA PASSADA?</a:t>
            </a:r>
          </a:p>
        </p:txBody>
      </p:sp>
      <p:pic>
        <p:nvPicPr>
          <p:cNvPr id="6" name="Imagem 5" descr="Foto em preto e branco de homem com a boca aberta&#10;&#10;Descrição gerada automaticamente">
            <a:extLst>
              <a:ext uri="{FF2B5EF4-FFF2-40B4-BE49-F238E27FC236}">
                <a16:creationId xmlns:a16="http://schemas.microsoft.com/office/drawing/2014/main" id="{DCD983BC-F533-CB32-7F10-4A500178E1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3946" y="55599"/>
            <a:ext cx="5739063" cy="3826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8526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ABEE3443-BD3E-4B40-9C99-BB95A7463D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pt-BR" sz="3600" dirty="0">
                <a:solidFill>
                  <a:srgbClr val="000000"/>
                </a:solidFill>
                <a:latin typeface="Calibri" panose="020F0502020204030204" pitchFamily="34" charset="0"/>
              </a:rPr>
              <a:t>O </a:t>
            </a:r>
            <a:r>
              <a:rPr lang="pt-BR" sz="36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padrão </a:t>
            </a:r>
            <a:r>
              <a:rPr lang="pt-BR" sz="36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MVC </a:t>
            </a:r>
            <a:r>
              <a:rPr lang="pt-BR" sz="36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(</a:t>
            </a:r>
            <a:r>
              <a:rPr lang="pt-BR" sz="3600" b="0" i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Model</a:t>
            </a:r>
            <a:r>
              <a:rPr lang="pt-BR" sz="36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, </a:t>
            </a:r>
            <a:r>
              <a:rPr lang="pt-BR" sz="3600" b="0" i="1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View</a:t>
            </a:r>
            <a:r>
              <a:rPr lang="pt-BR" sz="3600" b="0" i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</a:t>
            </a:r>
            <a:r>
              <a:rPr lang="pt-BR" sz="36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e </a:t>
            </a:r>
            <a:r>
              <a:rPr lang="pt-BR" sz="3600" b="0" i="1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Controller</a:t>
            </a:r>
            <a:r>
              <a:rPr lang="pt-BR" sz="36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) Modelo, Visão e Controlador, em português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3AB6A78-A8E0-40C4-F3A0-76DA3C90BFF7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MVC</a:t>
            </a:r>
          </a:p>
        </p:txBody>
      </p:sp>
    </p:spTree>
    <p:extLst>
      <p:ext uri="{BB962C8B-B14F-4D97-AF65-F5344CB8AC3E}">
        <p14:creationId xmlns:p14="http://schemas.microsoft.com/office/powerpoint/2010/main" val="6306456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ABEE3443-BD3E-4B40-9C99-BB95A7463D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Na </a:t>
            </a:r>
            <a:r>
              <a:rPr lang="pt-BR" sz="40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arquitetura MVC </a:t>
            </a:r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 interface gráfica é formada por objetos da </a:t>
            </a:r>
            <a:r>
              <a:rPr lang="pt-BR" sz="40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camada de visão e por controladores</a:t>
            </a:r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, que são as classes que tratam e interpretam os eventos gerados por </a:t>
            </a:r>
            <a:r>
              <a:rPr lang="pt-BR" sz="40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requisições </a:t>
            </a:r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da camada de visão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3AB6A78-A8E0-40C4-F3A0-76DA3C90BFF7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MVC</a:t>
            </a:r>
          </a:p>
        </p:txBody>
      </p:sp>
    </p:spTree>
    <p:extLst>
      <p:ext uri="{BB962C8B-B14F-4D97-AF65-F5344CB8AC3E}">
        <p14:creationId xmlns:p14="http://schemas.microsoft.com/office/powerpoint/2010/main" val="2711095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ABEE3443-BD3E-4B40-9C99-BB95A7463D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As </a:t>
            </a:r>
            <a:r>
              <a:rPr lang="pt-BR" sz="40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respostas </a:t>
            </a:r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são retornadas pela</a:t>
            </a:r>
            <a:r>
              <a:rPr lang="pt-BR" sz="40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camada de modelo</a:t>
            </a:r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, que, por sua vez, são classes que armazenam os dados pela aplicação e que têm a ver com o</a:t>
            </a:r>
            <a:r>
              <a:rPr lang="pt-BR" sz="40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domínio do sistema</a:t>
            </a:r>
            <a:endParaRPr lang="pt-BR" sz="4000" b="0" i="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3AB6A78-A8E0-40C4-F3A0-76DA3C90BFF7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MVC</a:t>
            </a:r>
          </a:p>
        </p:txBody>
      </p:sp>
    </p:spTree>
    <p:extLst>
      <p:ext uri="{BB962C8B-B14F-4D97-AF65-F5344CB8AC3E}">
        <p14:creationId xmlns:p14="http://schemas.microsoft.com/office/powerpoint/2010/main" val="38477110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ABEE3443-BD3E-4B40-9C99-BB95A7463D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pt-BR" sz="4000" b="0" i="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3AB6A78-A8E0-40C4-F3A0-76DA3C90BFF7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MVC</a:t>
            </a:r>
          </a:p>
        </p:txBody>
      </p:sp>
      <p:pic>
        <p:nvPicPr>
          <p:cNvPr id="2050" name="Picture 2" descr="Padrão MVC (Model-View-Controller) Tutorial">
            <a:extLst>
              <a:ext uri="{FF2B5EF4-FFF2-40B4-BE49-F238E27FC236}">
                <a16:creationId xmlns:a16="http://schemas.microsoft.com/office/drawing/2014/main" id="{EDAD95FE-4F9A-419A-D0FA-C2434AA688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519" y="1842992"/>
            <a:ext cx="10766962" cy="3287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99450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93C0A308-9989-0C30-83F0-9C262F0D41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sz="4000" b="1" dirty="0">
                <a:solidFill>
                  <a:srgbClr val="000000"/>
                </a:solidFill>
                <a:latin typeface="Calibri" panose="020F0502020204030204" pitchFamily="34" charset="0"/>
              </a:rPr>
              <a:t>F</a:t>
            </a:r>
            <a:r>
              <a:rPr lang="pt-BR" sz="40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alta de separação clara entre as diferentes camadas </a:t>
            </a:r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de responsabilidades do sistema</a:t>
            </a:r>
            <a:endParaRPr lang="pt-BR" sz="4000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1D4DC16-82D8-1B9A-DD21-B6298C47702B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PROBLEMA</a:t>
            </a:r>
          </a:p>
        </p:txBody>
      </p:sp>
    </p:spTree>
    <p:extLst>
      <p:ext uri="{BB962C8B-B14F-4D97-AF65-F5344CB8AC3E}">
        <p14:creationId xmlns:p14="http://schemas.microsoft.com/office/powerpoint/2010/main" val="16629260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A1ABBF7E-B1F4-4D51-3953-8B00F88C8D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pt-BR" sz="4000" b="1" dirty="0">
                <a:solidFill>
                  <a:srgbClr val="000000"/>
                </a:solidFill>
                <a:latin typeface="Calibri" panose="020F0502020204030204" pitchFamily="34" charset="0"/>
              </a:rPr>
              <a:t>S</a:t>
            </a:r>
            <a:r>
              <a:rPr lang="pt-BR" sz="40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eparar a lógica do negócio</a:t>
            </a:r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(</a:t>
            </a:r>
            <a:r>
              <a:rPr lang="pt-BR" sz="4000" b="0" i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Model</a:t>
            </a:r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), a </a:t>
            </a:r>
            <a:r>
              <a:rPr lang="pt-BR" sz="40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apresentação dos dados</a:t>
            </a:r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(</a:t>
            </a:r>
            <a:r>
              <a:rPr lang="pt-BR" sz="4000" b="0" i="1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View</a:t>
            </a:r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) e a </a:t>
            </a:r>
            <a:r>
              <a:rPr lang="pt-BR" sz="40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interação do usuário</a:t>
            </a:r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(</a:t>
            </a:r>
            <a:r>
              <a:rPr lang="pt-BR" sz="4000" b="0" i="1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Controller</a:t>
            </a:r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)</a:t>
            </a:r>
            <a:endParaRPr lang="pt-BR" sz="4000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B9F054A-34A2-256A-8B08-BA61C477BFA4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SOLUÇÃO</a:t>
            </a:r>
          </a:p>
        </p:txBody>
      </p:sp>
    </p:spTree>
    <p:extLst>
      <p:ext uri="{BB962C8B-B14F-4D97-AF65-F5344CB8AC3E}">
        <p14:creationId xmlns:p14="http://schemas.microsoft.com/office/powerpoint/2010/main" val="35612614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94599570-666E-86DC-A40D-7C89D4ACCF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pt-BR" sz="40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Quando a lógica de interação do usuário</a:t>
            </a:r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é separada do código de negócio, cria-se liberdade à pessoa desenvolvedora</a:t>
            </a:r>
            <a:r>
              <a:rPr lang="pt-BR" sz="40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Front-</a:t>
            </a:r>
            <a:r>
              <a:rPr lang="pt-BR" sz="4000" b="1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End</a:t>
            </a:r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</a:t>
            </a:r>
            <a:endParaRPr lang="pt-BR" sz="4000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719B33F-8B7A-232B-6972-A4E33B49DE14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SOLUÇÃO</a:t>
            </a:r>
          </a:p>
        </p:txBody>
      </p:sp>
    </p:spTree>
    <p:extLst>
      <p:ext uri="{BB962C8B-B14F-4D97-AF65-F5344CB8AC3E}">
        <p14:creationId xmlns:p14="http://schemas.microsoft.com/office/powerpoint/2010/main" val="33373506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E594BA86-611D-090F-F632-37B9909426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pt-BR" sz="4000" dirty="0">
                <a:solidFill>
                  <a:srgbClr val="000000"/>
                </a:solidFill>
                <a:latin typeface="Calibri" panose="020F0502020204030204" pitchFamily="34" charset="0"/>
              </a:rPr>
              <a:t>N</a:t>
            </a:r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o </a:t>
            </a:r>
            <a:r>
              <a:rPr lang="pt-BR" sz="40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Front-</a:t>
            </a:r>
            <a:r>
              <a:rPr lang="pt-BR" sz="4000" b="1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End</a:t>
            </a:r>
            <a:r>
              <a:rPr lang="pt-BR" sz="40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pt-BR" sz="4000" dirty="0">
                <a:solidFill>
                  <a:srgbClr val="000000"/>
                </a:solidFill>
                <a:latin typeface="Calibri" panose="020F0502020204030204" pitchFamily="34" charset="0"/>
              </a:rPr>
              <a:t>estamos </a:t>
            </a:r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na camada de </a:t>
            </a:r>
            <a:r>
              <a:rPr lang="pt-BR" sz="4000" b="1" i="1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View</a:t>
            </a:r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, que é a responsável por apresentar os dados do </a:t>
            </a:r>
            <a:r>
              <a:rPr lang="pt-BR" sz="4000" b="0" i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Model </a:t>
            </a:r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para o usuário</a:t>
            </a:r>
            <a:endParaRPr lang="pt-BR" sz="4000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98FA9AE-4883-B3AE-A8D1-EB4610C682F4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pt-BR" sz="4000" dirty="0"/>
              <a:t>FRONT-END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936766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E594BA86-611D-090F-F632-37B9909426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pt-BR" sz="4000" dirty="0">
                <a:solidFill>
                  <a:srgbClr val="000000"/>
                </a:solidFill>
                <a:latin typeface="Calibri" panose="020F0502020204030204" pitchFamily="34" charset="0"/>
              </a:rPr>
              <a:t>N</a:t>
            </a:r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o </a:t>
            </a:r>
            <a:r>
              <a:rPr lang="pt-BR" sz="40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Front-</a:t>
            </a:r>
            <a:r>
              <a:rPr lang="pt-BR" sz="4000" b="1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End</a:t>
            </a:r>
            <a:r>
              <a:rPr lang="pt-BR" sz="40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é possível incluir recursos como </a:t>
            </a:r>
            <a:r>
              <a:rPr lang="pt-BR" sz="40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HTML</a:t>
            </a:r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, </a:t>
            </a:r>
            <a:r>
              <a:rPr lang="pt-BR" sz="40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CSS </a:t>
            </a:r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e </a:t>
            </a:r>
            <a:r>
              <a:rPr lang="pt-BR" sz="4000" b="1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JavaScript</a:t>
            </a:r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, enquanto o </a:t>
            </a:r>
            <a:r>
              <a:rPr lang="pt-BR" sz="4000" b="1" i="1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Controller</a:t>
            </a:r>
            <a:r>
              <a:rPr lang="pt-BR" sz="4000" b="1" i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</a:t>
            </a:r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é o intermediário entre o </a:t>
            </a:r>
            <a:r>
              <a:rPr lang="pt-BR" sz="4000" b="1" i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Model </a:t>
            </a:r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e a </a:t>
            </a:r>
            <a:r>
              <a:rPr lang="pt-BR" sz="4000" b="1" i="1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View</a:t>
            </a:r>
            <a:endParaRPr lang="pt-BR" sz="4000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98FA9AE-4883-B3AE-A8D1-EB4610C682F4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pt-BR" sz="4000" dirty="0"/>
              <a:t>FRONT-END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7885917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C67562-A740-5751-12B9-A657464FF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PRÁTICA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E963ECD-64B8-9AB4-CABD-E978272192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881077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B6D96B2B-528D-AD14-69BA-3AC800CA41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sz="40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SPA </a:t>
            </a:r>
          </a:p>
          <a:p>
            <a:r>
              <a:rPr lang="pt-BR" sz="4000" b="0" i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Single Page </a:t>
            </a:r>
            <a:r>
              <a:rPr lang="pt-BR" sz="4000" b="0" i="1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Application</a:t>
            </a:r>
            <a:endParaRPr lang="pt-BR" sz="4000" b="0" i="1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r>
              <a:rPr lang="pt-BR" sz="40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Aplicação de Página Única</a:t>
            </a:r>
            <a:endParaRPr lang="pt-BR" sz="4000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36A3994-CF51-5916-0438-2516FCCB8F0D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SPA</a:t>
            </a:r>
          </a:p>
        </p:txBody>
      </p:sp>
    </p:spTree>
    <p:extLst>
      <p:ext uri="{BB962C8B-B14F-4D97-AF65-F5344CB8AC3E}">
        <p14:creationId xmlns:p14="http://schemas.microsoft.com/office/powerpoint/2010/main" val="81325949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2E5DFD-1E87-E243-B513-0C9AC6364B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7210" y="4031153"/>
            <a:ext cx="7212865" cy="1739339"/>
          </a:xfrm>
        </p:spPr>
        <p:txBody>
          <a:bodyPr>
            <a:normAutofit fontScale="90000"/>
          </a:bodyPr>
          <a:lstStyle/>
          <a:p>
            <a:r>
              <a:rPr lang="pt-BR" sz="4000" dirty="0"/>
              <a:t>LIÇÃO 16 – CONCEITO DE FRONT E BACK-END, SPA E SCRIPTS DO LADO DO SERVIDOR</a:t>
            </a:r>
            <a:br>
              <a:rPr lang="pt-BR" sz="1800" b="0" i="0" cap="all" dirty="0">
                <a:solidFill>
                  <a:srgbClr val="000000"/>
                </a:solidFill>
                <a:effectLst/>
                <a:latin typeface="Oswald" pitchFamily="2" charset="77"/>
              </a:rPr>
            </a:br>
            <a:endParaRPr lang="pt-BR" sz="4000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0C6242C-AD40-854C-9FB0-8EE5115D12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F3003981-967B-3ABB-E90F-2E094B15B24D}"/>
              </a:ext>
            </a:extLst>
          </p:cNvPr>
          <p:cNvSpPr txBox="1"/>
          <p:nvPr/>
        </p:nvSpPr>
        <p:spPr>
          <a:xfrm>
            <a:off x="7035800" y="471170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pt-BR" dirty="0"/>
          </a:p>
        </p:txBody>
      </p:sp>
      <p:pic>
        <p:nvPicPr>
          <p:cNvPr id="9" name="Espaço Reservado para Imagem 8" descr="Homem segurando um microfone&#10;&#10;Descrição gerada automaticamente">
            <a:extLst>
              <a:ext uri="{FF2B5EF4-FFF2-40B4-BE49-F238E27FC236}">
                <a16:creationId xmlns:a16="http://schemas.microsoft.com/office/drawing/2014/main" id="{9AA1D8FE-FDB5-E68F-5616-6DD6ABE173C5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2"/>
          <a:srcRect t="28426" b="2842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50379905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989D88A5-EC42-B1ED-81A0-4B3905362C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sz="4000" b="1" dirty="0">
                <a:solidFill>
                  <a:srgbClr val="000000"/>
                </a:solidFill>
                <a:latin typeface="Calibri" panose="020F0502020204030204" pitchFamily="34" charset="0"/>
              </a:rPr>
              <a:t>A</a:t>
            </a:r>
            <a:r>
              <a:rPr lang="pt-BR" sz="40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rquitetura </a:t>
            </a:r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de desenvolvimento de aplicações web que se caracteriza por</a:t>
            </a:r>
            <a:r>
              <a:rPr lang="pt-BR" sz="40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carregar todo o conteúdo da aplicação</a:t>
            </a:r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em uma única página</a:t>
            </a:r>
            <a:endParaRPr lang="pt-BR" sz="4000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B40B917-797C-5BF3-C117-D3FAC8F2D813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SPA</a:t>
            </a:r>
          </a:p>
        </p:txBody>
      </p:sp>
    </p:spTree>
    <p:extLst>
      <p:ext uri="{BB962C8B-B14F-4D97-AF65-F5344CB8AC3E}">
        <p14:creationId xmlns:p14="http://schemas.microsoft.com/office/powerpoint/2010/main" val="212683098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B6D96B2B-528D-AD14-69BA-3AC800CA41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sz="40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SPA </a:t>
            </a:r>
          </a:p>
          <a:p>
            <a:r>
              <a:rPr lang="pt-BR" sz="4000" b="0" i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Single Page </a:t>
            </a:r>
            <a:r>
              <a:rPr lang="pt-BR" sz="4000" b="0" i="1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Application</a:t>
            </a:r>
            <a:endParaRPr lang="pt-BR" sz="4000" b="0" i="1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r>
              <a:rPr lang="pt-BR" sz="40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Aplicação de Página Única</a:t>
            </a:r>
            <a:endParaRPr lang="pt-BR" sz="4000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36A3994-CF51-5916-0438-2516FCCB8F0D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SPA</a:t>
            </a:r>
          </a:p>
        </p:txBody>
      </p:sp>
    </p:spTree>
    <p:extLst>
      <p:ext uri="{BB962C8B-B14F-4D97-AF65-F5344CB8AC3E}">
        <p14:creationId xmlns:p14="http://schemas.microsoft.com/office/powerpoint/2010/main" val="133503302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2E5DFD-1E87-E243-B513-0C9AC6364B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7210" y="4031153"/>
            <a:ext cx="7212865" cy="1739339"/>
          </a:xfrm>
        </p:spPr>
        <p:txBody>
          <a:bodyPr>
            <a:normAutofit/>
          </a:bodyPr>
          <a:lstStyle/>
          <a:p>
            <a:r>
              <a:rPr lang="pt-BR" sz="4000" dirty="0"/>
              <a:t>FRONT-END – BACK-END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0C6242C-AD40-854C-9FB0-8EE5115D12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F3003981-967B-3ABB-E90F-2E094B15B24D}"/>
              </a:ext>
            </a:extLst>
          </p:cNvPr>
          <p:cNvSpPr txBox="1"/>
          <p:nvPr/>
        </p:nvSpPr>
        <p:spPr>
          <a:xfrm>
            <a:off x="7035800" y="471170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pt-BR" dirty="0"/>
          </a:p>
        </p:txBody>
      </p:sp>
      <p:pic>
        <p:nvPicPr>
          <p:cNvPr id="9" name="Espaço Reservado para Imagem 8" descr="Homem segurando um microfone&#10;&#10;Descrição gerada automaticamente">
            <a:extLst>
              <a:ext uri="{FF2B5EF4-FFF2-40B4-BE49-F238E27FC236}">
                <a16:creationId xmlns:a16="http://schemas.microsoft.com/office/drawing/2014/main" id="{9AA1D8FE-FDB5-E68F-5616-6DD6ABE173C5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2"/>
          <a:srcRect t="28426" b="2842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37104674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33F652DE-54E4-9489-697D-7DC6590B1B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pt-BR" sz="4000" dirty="0">
                <a:solidFill>
                  <a:srgbClr val="000000"/>
                </a:solidFill>
                <a:latin typeface="Calibri" panose="020F0502020204030204" pitchFamily="34" charset="0"/>
              </a:rPr>
              <a:t>O</a:t>
            </a:r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pt-BR" sz="40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front-</a:t>
            </a:r>
            <a:r>
              <a:rPr lang="pt-BR" sz="4000" b="1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end</a:t>
            </a:r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se preocupa com a interface do usuário e a apresentação de dados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A3D53CC-CDEA-782D-F06F-C27F1A069762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FRONT-END – BACK-END</a:t>
            </a:r>
          </a:p>
        </p:txBody>
      </p:sp>
    </p:spTree>
    <p:extLst>
      <p:ext uri="{BB962C8B-B14F-4D97-AF65-F5344CB8AC3E}">
        <p14:creationId xmlns:p14="http://schemas.microsoft.com/office/powerpoint/2010/main" val="70984035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33F652DE-54E4-9489-697D-7DC6590B1B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pt-BR" sz="4000" dirty="0">
                <a:solidFill>
                  <a:srgbClr val="000000"/>
                </a:solidFill>
                <a:latin typeface="Calibri" panose="020F0502020204030204" pitchFamily="34" charset="0"/>
              </a:rPr>
              <a:t>O</a:t>
            </a:r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</a:t>
            </a:r>
            <a:r>
              <a:rPr lang="pt-BR" sz="4000" b="1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back-end</a:t>
            </a:r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é o responsável por </a:t>
            </a:r>
            <a:r>
              <a:rPr lang="pt-BR" sz="40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receber esses dados</a:t>
            </a:r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bem como processá-los e persisti-los, por exemplo, em um </a:t>
            </a:r>
            <a:r>
              <a:rPr lang="pt-BR" sz="40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banco de dados</a:t>
            </a:r>
            <a:endParaRPr lang="pt-BR" sz="4000" dirty="0"/>
          </a:p>
          <a:p>
            <a:endParaRPr lang="pt-BR" sz="4000" b="0" i="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A3D53CC-CDEA-782D-F06F-C27F1A069762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FRONT-END – BACK-END</a:t>
            </a:r>
          </a:p>
        </p:txBody>
      </p:sp>
    </p:spTree>
    <p:extLst>
      <p:ext uri="{BB962C8B-B14F-4D97-AF65-F5344CB8AC3E}">
        <p14:creationId xmlns:p14="http://schemas.microsoft.com/office/powerpoint/2010/main" val="21173409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6640D898-84B3-250B-192A-D0C982FF84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842992"/>
            <a:ext cx="11556999" cy="3766178"/>
          </a:xfrm>
        </p:spPr>
        <p:txBody>
          <a:bodyPr>
            <a:noAutofit/>
          </a:bodyPr>
          <a:lstStyle/>
          <a:p>
            <a:r>
              <a:rPr lang="pt-BR" sz="3600" b="0" i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&lt;</a:t>
            </a:r>
            <a:r>
              <a:rPr lang="pt-BR" sz="3600" b="0" i="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form</a:t>
            </a:r>
            <a:r>
              <a:rPr lang="pt-BR" sz="3600" b="0" i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3600" b="0" i="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action</a:t>
            </a:r>
            <a:r>
              <a:rPr lang="pt-BR" sz="3600" b="0" i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="</a:t>
            </a:r>
            <a:r>
              <a:rPr lang="pt-BR" sz="3600" b="0" i="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processa_formulario.php</a:t>
            </a:r>
            <a:r>
              <a:rPr lang="pt-BR" sz="3600" b="0" i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" </a:t>
            </a:r>
            <a:r>
              <a:rPr lang="pt-BR" sz="3600" b="0" i="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method</a:t>
            </a:r>
            <a:r>
              <a:rPr lang="pt-BR" sz="3600" b="0" i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="post"&gt; &lt;</a:t>
            </a:r>
            <a:r>
              <a:rPr lang="pt-BR" sz="3600" b="0" i="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label</a:t>
            </a:r>
            <a:r>
              <a:rPr lang="pt-BR" sz="3600" b="0" i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for="</a:t>
            </a:r>
            <a:r>
              <a:rPr lang="pt-BR" sz="3600" b="0" i="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name</a:t>
            </a:r>
            <a:r>
              <a:rPr lang="pt-BR" sz="3600" b="0" i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"&gt;Nome:&lt;/</a:t>
            </a:r>
            <a:r>
              <a:rPr lang="pt-BR" sz="3600" b="0" i="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label</a:t>
            </a:r>
            <a:r>
              <a:rPr lang="pt-BR" sz="3600" b="0" i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&gt;</a:t>
            </a:r>
          </a:p>
          <a:p>
            <a:r>
              <a:rPr lang="pt-BR" sz="3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&lt;/</a:t>
            </a:r>
            <a:r>
              <a:rPr lang="pt-BR" sz="36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form</a:t>
            </a:r>
            <a:r>
              <a:rPr lang="pt-BR" sz="3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&gt;</a:t>
            </a:r>
          </a:p>
          <a:p>
            <a:endParaRPr lang="pt-BR" sz="4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742068C-339B-5C02-B60B-38F4AF020732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FRONT-END TRADICIONAL</a:t>
            </a:r>
          </a:p>
        </p:txBody>
      </p:sp>
    </p:spTree>
    <p:extLst>
      <p:ext uri="{BB962C8B-B14F-4D97-AF65-F5344CB8AC3E}">
        <p14:creationId xmlns:p14="http://schemas.microsoft.com/office/powerpoint/2010/main" val="1365590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6640D898-84B3-250B-192A-D0C982FF84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Toda vez que um evento é gerado — por exemplo, clica em um botão “enviar” de um formulário —, existe uma interação entre o navegador e o servidor web, ou seja, uma interação entre o</a:t>
            </a:r>
            <a:r>
              <a:rPr lang="pt-BR" sz="40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front-</a:t>
            </a:r>
            <a:r>
              <a:rPr lang="pt-BR" sz="4000" b="1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end</a:t>
            </a:r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e o </a:t>
            </a:r>
            <a:r>
              <a:rPr lang="pt-BR" sz="4000" b="1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back-end</a:t>
            </a:r>
            <a:endParaRPr lang="pt-BR" sz="4000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742068C-339B-5C02-B60B-38F4AF020732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FRONT-END TRADICIONAL</a:t>
            </a:r>
          </a:p>
        </p:txBody>
      </p:sp>
    </p:spTree>
    <p:extLst>
      <p:ext uri="{BB962C8B-B14F-4D97-AF65-F5344CB8AC3E}">
        <p14:creationId xmlns:p14="http://schemas.microsoft.com/office/powerpoint/2010/main" val="347971385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6640D898-84B3-250B-192A-D0C982FF84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O Navegador envia uma requisição </a:t>
            </a:r>
            <a:r>
              <a:rPr lang="pt-BR" sz="40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HTTP </a:t>
            </a:r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para o servidor, e este a processa e devolve a resposta no formato de uma nova página a ser exibida para o usuário</a:t>
            </a:r>
            <a:endParaRPr lang="pt-BR" sz="4000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742068C-339B-5C02-B60B-38F4AF020732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FRONT-END TRADICIONAL</a:t>
            </a:r>
          </a:p>
        </p:txBody>
      </p:sp>
    </p:spTree>
    <p:extLst>
      <p:ext uri="{BB962C8B-B14F-4D97-AF65-F5344CB8AC3E}">
        <p14:creationId xmlns:p14="http://schemas.microsoft.com/office/powerpoint/2010/main" val="53795030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6640D898-84B3-250B-192A-D0C982FF84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Sempre existirá certo atraso na comunicação entre o navegador e o servidor web - LATÊNCIA</a:t>
            </a:r>
          </a:p>
          <a:p>
            <a:endParaRPr lang="pt-BR" sz="4000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742068C-339B-5C02-B60B-38F4AF020732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FRONT-END TRADICIONAL</a:t>
            </a:r>
          </a:p>
        </p:txBody>
      </p:sp>
    </p:spTree>
    <p:extLst>
      <p:ext uri="{BB962C8B-B14F-4D97-AF65-F5344CB8AC3E}">
        <p14:creationId xmlns:p14="http://schemas.microsoft.com/office/powerpoint/2010/main" val="8055323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33F652DE-54E4-9489-697D-7DC6590B1B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pt-BR" sz="4000" dirty="0">
                <a:solidFill>
                  <a:srgbClr val="000000"/>
                </a:solidFill>
                <a:latin typeface="Calibri" panose="020F0502020204030204" pitchFamily="34" charset="0"/>
              </a:rPr>
              <a:t>O</a:t>
            </a:r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pt-BR" sz="40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front-</a:t>
            </a:r>
            <a:r>
              <a:rPr lang="pt-BR" sz="4000" b="1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end</a:t>
            </a:r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se preocupa com a interface do usuário e a apresentação de dados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A3D53CC-CDEA-782D-F06F-C27F1A069762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FRONT-END – BACK-END</a:t>
            </a:r>
          </a:p>
        </p:txBody>
      </p:sp>
    </p:spTree>
    <p:extLst>
      <p:ext uri="{BB962C8B-B14F-4D97-AF65-F5344CB8AC3E}">
        <p14:creationId xmlns:p14="http://schemas.microsoft.com/office/powerpoint/2010/main" val="217406907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B6D96B2B-528D-AD14-69BA-3AC800CA41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sz="40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SPA </a:t>
            </a:r>
            <a:r>
              <a:rPr lang="pt-BR" sz="400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elimina a latência</a:t>
            </a:r>
          </a:p>
          <a:p>
            <a:r>
              <a:rPr lang="pt-BR" sz="4000" dirty="0">
                <a:solidFill>
                  <a:srgbClr val="000000"/>
                </a:solidFill>
                <a:latin typeface="Calibri" panose="020F0502020204030204" pitchFamily="34" charset="0"/>
              </a:rPr>
              <a:t>Semelhante a aplicação desktop</a:t>
            </a:r>
          </a:p>
          <a:p>
            <a:r>
              <a:rPr lang="pt-BR" sz="400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Semelhante a aplicação que não é web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36A3994-CF51-5916-0438-2516FCCB8F0D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SPA</a:t>
            </a:r>
          </a:p>
        </p:txBody>
      </p:sp>
    </p:spTree>
    <p:extLst>
      <p:ext uri="{BB962C8B-B14F-4D97-AF65-F5344CB8AC3E}">
        <p14:creationId xmlns:p14="http://schemas.microsoft.com/office/powerpoint/2010/main" val="155504022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C67562-A740-5751-12B9-A657464FF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PRÁTICA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E963ECD-64B8-9AB4-CABD-E978272192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3632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B4D615-68DC-C04F-BB76-6D4362CA1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Alura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4356D42-B789-7B44-82AB-57895A2999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2394074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2226C2E8-C618-594F-9155-BFC5358EB7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>
                <a:hlinkClick r:id="rId2"/>
              </a:rPr>
              <a:t>https://cursos.alura.com.br/course/html-css-praticando-html-css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0ADA31A-3A3F-FD44-A177-B2046B71CFA6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8956450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A229884-08F2-E845-D60C-808F561088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370153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33F652DE-54E4-9489-697D-7DC6590B1B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pt-BR" sz="4000" dirty="0">
                <a:solidFill>
                  <a:srgbClr val="000000"/>
                </a:solidFill>
                <a:latin typeface="Calibri" panose="020F0502020204030204" pitchFamily="34" charset="0"/>
              </a:rPr>
              <a:t>O</a:t>
            </a:r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</a:t>
            </a:r>
            <a:r>
              <a:rPr lang="pt-BR" sz="4000" b="1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back-end</a:t>
            </a:r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é o responsável por </a:t>
            </a:r>
            <a:r>
              <a:rPr lang="pt-BR" sz="40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receber esses dados</a:t>
            </a:r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bem como processá-los e persisti-los, por exemplo, em um </a:t>
            </a:r>
            <a:r>
              <a:rPr lang="pt-BR" sz="40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banco de dados</a:t>
            </a:r>
            <a:endParaRPr lang="pt-BR" sz="4000" dirty="0"/>
          </a:p>
          <a:p>
            <a:endParaRPr lang="pt-BR" sz="4000" b="0" i="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A3D53CC-CDEA-782D-F06F-C27F1A069762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FRONT-END – BACK-END</a:t>
            </a:r>
          </a:p>
        </p:txBody>
      </p:sp>
    </p:spTree>
    <p:extLst>
      <p:ext uri="{BB962C8B-B14F-4D97-AF65-F5344CB8AC3E}">
        <p14:creationId xmlns:p14="http://schemas.microsoft.com/office/powerpoint/2010/main" val="7585536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Logotipo, nome da empresa&#10;&#10;Descrição gerada automaticamente">
            <a:extLst>
              <a:ext uri="{FF2B5EF4-FFF2-40B4-BE49-F238E27FC236}">
                <a16:creationId xmlns:a16="http://schemas.microsoft.com/office/drawing/2014/main" id="{4FE342A3-F711-B0C7-0996-1E5E52EA82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4016" y="996782"/>
            <a:ext cx="1981200" cy="2933700"/>
          </a:xfrm>
          <a:prstGeom prst="rect">
            <a:avLst/>
          </a:prstGeom>
        </p:spPr>
      </p:pic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C3EFDAD-849A-1EAC-5DC2-12861EF143FA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pt-BR" sz="4000" dirty="0"/>
              <a:t>SCRIPTS DO LADO DO SERVIDOR</a:t>
            </a:r>
          </a:p>
        </p:txBody>
      </p:sp>
      <p:pic>
        <p:nvPicPr>
          <p:cNvPr id="5" name="Imagem 4" descr="Uma imagem contendo Círculo&#10;&#10;Descrição gerada automaticamente">
            <a:extLst>
              <a:ext uri="{FF2B5EF4-FFF2-40B4-BE49-F238E27FC236}">
                <a16:creationId xmlns:a16="http://schemas.microsoft.com/office/drawing/2014/main" id="{6F255EDC-C348-ECC0-F59A-9913783FC8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9064" y="3662246"/>
            <a:ext cx="6604000" cy="2514600"/>
          </a:xfrm>
          <a:prstGeom prst="rect">
            <a:avLst/>
          </a:prstGeom>
        </p:spPr>
      </p:pic>
      <p:pic>
        <p:nvPicPr>
          <p:cNvPr id="8" name="Imagem 7" descr="Uma imagem contendo Ícone&#10;&#10;Descrição gerada automaticamente">
            <a:extLst>
              <a:ext uri="{FF2B5EF4-FFF2-40B4-BE49-F238E27FC236}">
                <a16:creationId xmlns:a16="http://schemas.microsoft.com/office/drawing/2014/main" id="{A45B77B1-ABBB-E01C-8149-6F24A2FE1C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9240" y="1275316"/>
            <a:ext cx="47498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721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2E5DFD-1E87-E243-B513-0C9AC6364B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7210" y="4031154"/>
            <a:ext cx="7212865" cy="1367246"/>
          </a:xfrm>
        </p:spPr>
        <p:txBody>
          <a:bodyPr>
            <a:normAutofit/>
          </a:bodyPr>
          <a:lstStyle/>
          <a:p>
            <a:r>
              <a:rPr lang="pt-BR" sz="4000" dirty="0"/>
              <a:t>E ESSA SEMANA?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0C6242C-AD40-854C-9FB0-8EE5115D12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9011" y="5398401"/>
            <a:ext cx="9692639" cy="1367246"/>
          </a:xfrm>
        </p:spPr>
        <p:txBody>
          <a:bodyPr>
            <a:normAutofit/>
          </a:bodyPr>
          <a:lstStyle/>
          <a:p>
            <a:endParaRPr lang="pt-BR" sz="4000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F3003981-967B-3ABB-E90F-2E094B15B24D}"/>
              </a:ext>
            </a:extLst>
          </p:cNvPr>
          <p:cNvSpPr txBox="1"/>
          <p:nvPr/>
        </p:nvSpPr>
        <p:spPr>
          <a:xfrm>
            <a:off x="7035800" y="471170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pt-BR" dirty="0"/>
          </a:p>
        </p:txBody>
      </p:sp>
      <p:pic>
        <p:nvPicPr>
          <p:cNvPr id="7" name="Espaço Reservado para Imagem 6" descr="Imagem em preto e branco de pessoa olhando para a câmera&#10;&#10;Descrição gerada automaticamente">
            <a:extLst>
              <a:ext uri="{FF2B5EF4-FFF2-40B4-BE49-F238E27FC236}">
                <a16:creationId xmlns:a16="http://schemas.microsoft.com/office/drawing/2014/main" id="{DA1BD52A-BB54-D8BE-8B96-9BD055F0B47A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2"/>
          <a:srcRect t="21407" b="2140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237769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6704A565-FA08-58D1-F249-635F3C6BA6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Revisão das Lições </a:t>
            </a:r>
          </a:p>
          <a:p>
            <a:r>
              <a:rPr lang="pt-BR" sz="4000" dirty="0"/>
              <a:t>14, 15 e 16</a:t>
            </a:r>
          </a:p>
          <a:p>
            <a:endParaRPr lang="pt-BR" sz="4000" dirty="0"/>
          </a:p>
          <a:p>
            <a:r>
              <a:rPr lang="pt-BR" sz="4000" dirty="0">
                <a:hlinkClick r:id="rId2"/>
              </a:rPr>
              <a:t>https://github.com/JoaoChoma/front-end/tree/main/REVISAO-L14-15-16</a:t>
            </a:r>
            <a:endParaRPr lang="pt-BR" sz="4000" dirty="0"/>
          </a:p>
          <a:p>
            <a:endParaRPr lang="pt-BR" sz="4000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F9392A0-C7A7-48B7-976C-62E6500A77A4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OBJETIVO</a:t>
            </a:r>
          </a:p>
        </p:txBody>
      </p:sp>
    </p:spTree>
    <p:extLst>
      <p:ext uri="{BB962C8B-B14F-4D97-AF65-F5344CB8AC3E}">
        <p14:creationId xmlns:p14="http://schemas.microsoft.com/office/powerpoint/2010/main" val="327070772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2469</TotalTime>
  <Words>985</Words>
  <Application>Microsoft Macintosh PowerPoint</Application>
  <PresentationFormat>Widescreen</PresentationFormat>
  <Paragraphs>117</Paragraphs>
  <Slides>54</Slides>
  <Notes>2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54</vt:i4>
      </vt:variant>
    </vt:vector>
  </HeadingPairs>
  <TitlesOfParts>
    <vt:vector size="60" baseType="lpstr">
      <vt:lpstr>Arial</vt:lpstr>
      <vt:lpstr>Calibri</vt:lpstr>
      <vt:lpstr>Open Sans</vt:lpstr>
      <vt:lpstr>Oswald</vt:lpstr>
      <vt:lpstr>Söhne</vt:lpstr>
      <vt:lpstr>Tema do Office</vt:lpstr>
      <vt:lpstr>Técnico em  Desenvolvimento de Sistemas </vt:lpstr>
      <vt:lpstr>Programação Front-end Em instantes iniciaremos nossa aula</vt:lpstr>
      <vt:lpstr>O que nós vimos na aula passada?</vt:lpstr>
      <vt:lpstr>Apresentação do PowerPoint</vt:lpstr>
      <vt:lpstr>Apresentação do PowerPoint</vt:lpstr>
      <vt:lpstr>Apresentação do PowerPoint</vt:lpstr>
      <vt:lpstr>Apresentação do PowerPoint</vt:lpstr>
      <vt:lpstr>E ESSA SEMANA?</vt:lpstr>
      <vt:lpstr>Apresentação do PowerPoint</vt:lpstr>
      <vt:lpstr>LIÇÃO 14 – FUNÇÕES E EVENTOS EM JAVASCRIPT 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PRÁTICA</vt:lpstr>
      <vt:lpstr>LIÇÃO 15: MODELO CLIENTE – SERVIDOR E PADRÃO MVC</vt:lpstr>
      <vt:lpstr>Apresentação do PowerPoint</vt:lpstr>
      <vt:lpstr>Apresentação do PowerPoint</vt:lpstr>
      <vt:lpstr>PRÁTICA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PRÁTICA</vt:lpstr>
      <vt:lpstr>LIÇÃO 16 – CONCEITO DE FRONT E BACK-END, SPA E SCRIPTS DO LADO DO SERVIDOR </vt:lpstr>
      <vt:lpstr>Apresentação do PowerPoint</vt:lpstr>
      <vt:lpstr>Apresentação do PowerPoint</vt:lpstr>
      <vt:lpstr>FRONT-END – BACK-END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PRÁTICA</vt:lpstr>
      <vt:lpstr>Alura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Técnico em  Desenvolvimento de Sistemas </dc:title>
  <dc:creator>Henrique Coppola Cole</dc:creator>
  <cp:lastModifiedBy>João Choma</cp:lastModifiedBy>
  <cp:revision>215</cp:revision>
  <dcterms:created xsi:type="dcterms:W3CDTF">2020-01-23T19:05:58Z</dcterms:created>
  <dcterms:modified xsi:type="dcterms:W3CDTF">2023-09-25T03:11:24Z</dcterms:modified>
</cp:coreProperties>
</file>